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72" r:id="rId10"/>
    <p:sldId id="261" r:id="rId11"/>
    <p:sldId id="27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350CB-2D0B-44D7-93A5-003776B55BF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A016856-3C38-4C2E-A291-EEDD7396D17D}">
      <dgm:prSet/>
      <dgm:spPr/>
      <dgm:t>
        <a:bodyPr/>
        <a:lstStyle/>
        <a:p>
          <a:r>
            <a:rPr lang="en-US" dirty="0"/>
            <a:t>Random Forest classifiers</a:t>
          </a:r>
        </a:p>
      </dgm:t>
    </dgm:pt>
    <dgm:pt modelId="{D99970FC-66B3-40F1-9431-3AA0E1DA3165}" type="parTrans" cxnId="{55645C28-07D6-4868-ADFD-0FDD589F65B7}">
      <dgm:prSet/>
      <dgm:spPr/>
      <dgm:t>
        <a:bodyPr/>
        <a:lstStyle/>
        <a:p>
          <a:endParaRPr lang="en-US"/>
        </a:p>
      </dgm:t>
    </dgm:pt>
    <dgm:pt modelId="{43F62779-7914-4C9F-9CE8-85DD70B0697C}" type="sibTrans" cxnId="{55645C28-07D6-4868-ADFD-0FDD589F65B7}">
      <dgm:prSet/>
      <dgm:spPr/>
      <dgm:t>
        <a:bodyPr/>
        <a:lstStyle/>
        <a:p>
          <a:endParaRPr lang="en-US"/>
        </a:p>
      </dgm:t>
    </dgm:pt>
    <dgm:pt modelId="{E6676FEA-5C89-4720-A471-755F55E0F975}">
      <dgm:prSet/>
      <dgm:spPr/>
      <dgm:t>
        <a:bodyPr/>
        <a:lstStyle/>
        <a:p>
          <a:r>
            <a:rPr lang="en-US" dirty="0"/>
            <a:t>How to use Random Forests in Python</a:t>
          </a:r>
        </a:p>
      </dgm:t>
    </dgm:pt>
    <dgm:pt modelId="{36899B9E-44E9-4026-BC20-888EF8B31C0F}" type="parTrans" cxnId="{A182E89D-5D10-4B06-99F6-CEA1B9532E09}">
      <dgm:prSet/>
      <dgm:spPr/>
      <dgm:t>
        <a:bodyPr/>
        <a:lstStyle/>
        <a:p>
          <a:endParaRPr lang="en-US"/>
        </a:p>
      </dgm:t>
    </dgm:pt>
    <dgm:pt modelId="{D7B396DA-04EC-48A8-AC43-E03D72351127}" type="sibTrans" cxnId="{A182E89D-5D10-4B06-99F6-CEA1B9532E09}">
      <dgm:prSet/>
      <dgm:spPr/>
      <dgm:t>
        <a:bodyPr/>
        <a:lstStyle/>
        <a:p>
          <a:endParaRPr lang="en-US"/>
        </a:p>
      </dgm:t>
    </dgm:pt>
    <dgm:pt modelId="{274DB9FE-5406-4D60-9B74-2E876F123CA0}">
      <dgm:prSet/>
      <dgm:spPr/>
      <dgm:t>
        <a:bodyPr/>
        <a:lstStyle/>
        <a:p>
          <a:r>
            <a:rPr lang="en-US" dirty="0"/>
            <a:t>Gabor feature banks </a:t>
          </a:r>
        </a:p>
      </dgm:t>
    </dgm:pt>
    <dgm:pt modelId="{55A1C041-8B05-49CF-A59A-4E8AD52EF3F3}" type="parTrans" cxnId="{62508D00-62AE-4503-A551-FC7B6E76E91D}">
      <dgm:prSet/>
      <dgm:spPr/>
      <dgm:t>
        <a:bodyPr/>
        <a:lstStyle/>
        <a:p>
          <a:endParaRPr lang="en-US"/>
        </a:p>
      </dgm:t>
    </dgm:pt>
    <dgm:pt modelId="{025A1139-8AD2-4857-A45B-A0C7D81CC7AF}" type="sibTrans" cxnId="{62508D00-62AE-4503-A551-FC7B6E76E91D}">
      <dgm:prSet/>
      <dgm:spPr/>
      <dgm:t>
        <a:bodyPr/>
        <a:lstStyle/>
        <a:p>
          <a:endParaRPr lang="en-US"/>
        </a:p>
      </dgm:t>
    </dgm:pt>
    <dgm:pt modelId="{F7A843BA-3BEF-4A16-B5A7-40BE8DCDB69B}">
      <dgm:prSet/>
      <dgm:spPr/>
      <dgm:t>
        <a:bodyPr/>
        <a:lstStyle/>
        <a:p>
          <a:r>
            <a:rPr lang="en-US" dirty="0"/>
            <a:t>List of useful commands in pandas </a:t>
          </a:r>
        </a:p>
      </dgm:t>
    </dgm:pt>
    <dgm:pt modelId="{18A56C09-C7C4-48AF-AB18-179C3E5124B7}" type="parTrans" cxnId="{4D99ADDB-96BE-4452-864E-A6A54798F2D3}">
      <dgm:prSet/>
      <dgm:spPr/>
      <dgm:t>
        <a:bodyPr/>
        <a:lstStyle/>
        <a:p>
          <a:endParaRPr lang="en-US"/>
        </a:p>
      </dgm:t>
    </dgm:pt>
    <dgm:pt modelId="{D096EADC-CB80-4702-B266-A1E5BB2DD204}" type="sibTrans" cxnId="{4D99ADDB-96BE-4452-864E-A6A54798F2D3}">
      <dgm:prSet/>
      <dgm:spPr/>
      <dgm:t>
        <a:bodyPr/>
        <a:lstStyle/>
        <a:p>
          <a:endParaRPr lang="en-US"/>
        </a:p>
      </dgm:t>
    </dgm:pt>
    <dgm:pt modelId="{B1B48D18-0D12-418F-BEE0-C2370F741B74}" type="pres">
      <dgm:prSet presAssocID="{1C7350CB-2D0B-44D7-93A5-003776B55B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D55BBE-7165-400F-A538-920DD6252040}" type="pres">
      <dgm:prSet presAssocID="{6A016856-3C38-4C2E-A291-EEDD7396D17D}" presName="hierRoot1" presStyleCnt="0"/>
      <dgm:spPr/>
    </dgm:pt>
    <dgm:pt modelId="{59661B81-29B6-445B-AF57-5D9C0BD701AB}" type="pres">
      <dgm:prSet presAssocID="{6A016856-3C38-4C2E-A291-EEDD7396D17D}" presName="composite" presStyleCnt="0"/>
      <dgm:spPr/>
    </dgm:pt>
    <dgm:pt modelId="{670265A3-BA3A-489B-BE33-ADC5D442730C}" type="pres">
      <dgm:prSet presAssocID="{6A016856-3C38-4C2E-A291-EEDD7396D17D}" presName="background" presStyleLbl="node0" presStyleIdx="0" presStyleCnt="4"/>
      <dgm:spPr/>
    </dgm:pt>
    <dgm:pt modelId="{9D3670B2-2C04-4435-9252-B6FEEA59653C}" type="pres">
      <dgm:prSet presAssocID="{6A016856-3C38-4C2E-A291-EEDD7396D17D}" presName="text" presStyleLbl="fgAcc0" presStyleIdx="0" presStyleCnt="4">
        <dgm:presLayoutVars>
          <dgm:chPref val="3"/>
        </dgm:presLayoutVars>
      </dgm:prSet>
      <dgm:spPr/>
    </dgm:pt>
    <dgm:pt modelId="{9A73AAD9-1ADB-4309-9590-1A2F15DBE9E8}" type="pres">
      <dgm:prSet presAssocID="{6A016856-3C38-4C2E-A291-EEDD7396D17D}" presName="hierChild2" presStyleCnt="0"/>
      <dgm:spPr/>
    </dgm:pt>
    <dgm:pt modelId="{8EAC7A81-ED8C-410E-9791-22615284495A}" type="pres">
      <dgm:prSet presAssocID="{E6676FEA-5C89-4720-A471-755F55E0F975}" presName="hierRoot1" presStyleCnt="0"/>
      <dgm:spPr/>
    </dgm:pt>
    <dgm:pt modelId="{43139EAE-A527-4610-9DC2-502658B61DC9}" type="pres">
      <dgm:prSet presAssocID="{E6676FEA-5C89-4720-A471-755F55E0F975}" presName="composite" presStyleCnt="0"/>
      <dgm:spPr/>
    </dgm:pt>
    <dgm:pt modelId="{15437ADE-E244-4073-9929-50E500696DBF}" type="pres">
      <dgm:prSet presAssocID="{E6676FEA-5C89-4720-A471-755F55E0F975}" presName="background" presStyleLbl="node0" presStyleIdx="1" presStyleCnt="4"/>
      <dgm:spPr/>
    </dgm:pt>
    <dgm:pt modelId="{45A6F5C2-84B0-4C6E-AF20-2707A4CD90AA}" type="pres">
      <dgm:prSet presAssocID="{E6676FEA-5C89-4720-A471-755F55E0F975}" presName="text" presStyleLbl="fgAcc0" presStyleIdx="1" presStyleCnt="4">
        <dgm:presLayoutVars>
          <dgm:chPref val="3"/>
        </dgm:presLayoutVars>
      </dgm:prSet>
      <dgm:spPr/>
    </dgm:pt>
    <dgm:pt modelId="{59AA47EF-099E-4487-B029-D86DE9F49012}" type="pres">
      <dgm:prSet presAssocID="{E6676FEA-5C89-4720-A471-755F55E0F975}" presName="hierChild2" presStyleCnt="0"/>
      <dgm:spPr/>
    </dgm:pt>
    <dgm:pt modelId="{0237D227-EEF3-494B-B724-289D5B5597C1}" type="pres">
      <dgm:prSet presAssocID="{274DB9FE-5406-4D60-9B74-2E876F123CA0}" presName="hierRoot1" presStyleCnt="0"/>
      <dgm:spPr/>
    </dgm:pt>
    <dgm:pt modelId="{24CBFDD2-7E70-4DBD-9333-D87100892D66}" type="pres">
      <dgm:prSet presAssocID="{274DB9FE-5406-4D60-9B74-2E876F123CA0}" presName="composite" presStyleCnt="0"/>
      <dgm:spPr/>
    </dgm:pt>
    <dgm:pt modelId="{86DE00A2-7569-4EB9-AC3D-E9C21169B710}" type="pres">
      <dgm:prSet presAssocID="{274DB9FE-5406-4D60-9B74-2E876F123CA0}" presName="background" presStyleLbl="node0" presStyleIdx="2" presStyleCnt="4"/>
      <dgm:spPr/>
    </dgm:pt>
    <dgm:pt modelId="{1CB1DDE3-9FB9-459C-85D7-2FE596E82168}" type="pres">
      <dgm:prSet presAssocID="{274DB9FE-5406-4D60-9B74-2E876F123CA0}" presName="text" presStyleLbl="fgAcc0" presStyleIdx="2" presStyleCnt="4">
        <dgm:presLayoutVars>
          <dgm:chPref val="3"/>
        </dgm:presLayoutVars>
      </dgm:prSet>
      <dgm:spPr/>
    </dgm:pt>
    <dgm:pt modelId="{31366C06-F6FB-4211-BA21-157013B398FE}" type="pres">
      <dgm:prSet presAssocID="{274DB9FE-5406-4D60-9B74-2E876F123CA0}" presName="hierChild2" presStyleCnt="0"/>
      <dgm:spPr/>
    </dgm:pt>
    <dgm:pt modelId="{16DA5DA2-09B4-4D6F-9807-A2C4C6EEB4C4}" type="pres">
      <dgm:prSet presAssocID="{F7A843BA-3BEF-4A16-B5A7-40BE8DCDB69B}" presName="hierRoot1" presStyleCnt="0"/>
      <dgm:spPr/>
    </dgm:pt>
    <dgm:pt modelId="{2D197851-D519-4166-B786-991F21723C4E}" type="pres">
      <dgm:prSet presAssocID="{F7A843BA-3BEF-4A16-B5A7-40BE8DCDB69B}" presName="composite" presStyleCnt="0"/>
      <dgm:spPr/>
    </dgm:pt>
    <dgm:pt modelId="{54403385-C90E-4EA3-9129-61E7B50F831D}" type="pres">
      <dgm:prSet presAssocID="{F7A843BA-3BEF-4A16-B5A7-40BE8DCDB69B}" presName="background" presStyleLbl="node0" presStyleIdx="3" presStyleCnt="4"/>
      <dgm:spPr/>
    </dgm:pt>
    <dgm:pt modelId="{0136951D-5300-4853-B96B-D166CA0041E9}" type="pres">
      <dgm:prSet presAssocID="{F7A843BA-3BEF-4A16-B5A7-40BE8DCDB69B}" presName="text" presStyleLbl="fgAcc0" presStyleIdx="3" presStyleCnt="4">
        <dgm:presLayoutVars>
          <dgm:chPref val="3"/>
        </dgm:presLayoutVars>
      </dgm:prSet>
      <dgm:spPr/>
    </dgm:pt>
    <dgm:pt modelId="{E57C21DD-5037-495F-A987-3258E542DDF9}" type="pres">
      <dgm:prSet presAssocID="{F7A843BA-3BEF-4A16-B5A7-40BE8DCDB69B}" presName="hierChild2" presStyleCnt="0"/>
      <dgm:spPr/>
    </dgm:pt>
  </dgm:ptLst>
  <dgm:cxnLst>
    <dgm:cxn modelId="{62508D00-62AE-4503-A551-FC7B6E76E91D}" srcId="{1C7350CB-2D0B-44D7-93A5-003776B55BF9}" destId="{274DB9FE-5406-4D60-9B74-2E876F123CA0}" srcOrd="2" destOrd="0" parTransId="{55A1C041-8B05-49CF-A59A-4E8AD52EF3F3}" sibTransId="{025A1139-8AD2-4857-A45B-A0C7D81CC7AF}"/>
    <dgm:cxn modelId="{55645C28-07D6-4868-ADFD-0FDD589F65B7}" srcId="{1C7350CB-2D0B-44D7-93A5-003776B55BF9}" destId="{6A016856-3C38-4C2E-A291-EEDD7396D17D}" srcOrd="0" destOrd="0" parTransId="{D99970FC-66B3-40F1-9431-3AA0E1DA3165}" sibTransId="{43F62779-7914-4C9F-9CE8-85DD70B0697C}"/>
    <dgm:cxn modelId="{398C0F3D-8AB2-4A59-A39D-E36F15DC5259}" type="presOf" srcId="{274DB9FE-5406-4D60-9B74-2E876F123CA0}" destId="{1CB1DDE3-9FB9-459C-85D7-2FE596E82168}" srcOrd="0" destOrd="0" presId="urn:microsoft.com/office/officeart/2005/8/layout/hierarchy1"/>
    <dgm:cxn modelId="{9FAED86D-2D42-4C9B-A4DB-C1A3A1E07EBA}" type="presOf" srcId="{F7A843BA-3BEF-4A16-B5A7-40BE8DCDB69B}" destId="{0136951D-5300-4853-B96B-D166CA0041E9}" srcOrd="0" destOrd="0" presId="urn:microsoft.com/office/officeart/2005/8/layout/hierarchy1"/>
    <dgm:cxn modelId="{A9580393-6590-434E-87F3-1F57CC8FE331}" type="presOf" srcId="{E6676FEA-5C89-4720-A471-755F55E0F975}" destId="{45A6F5C2-84B0-4C6E-AF20-2707A4CD90AA}" srcOrd="0" destOrd="0" presId="urn:microsoft.com/office/officeart/2005/8/layout/hierarchy1"/>
    <dgm:cxn modelId="{A182E89D-5D10-4B06-99F6-CEA1B9532E09}" srcId="{1C7350CB-2D0B-44D7-93A5-003776B55BF9}" destId="{E6676FEA-5C89-4720-A471-755F55E0F975}" srcOrd="1" destOrd="0" parTransId="{36899B9E-44E9-4026-BC20-888EF8B31C0F}" sibTransId="{D7B396DA-04EC-48A8-AC43-E03D72351127}"/>
    <dgm:cxn modelId="{982FD8B9-A7CA-41B8-B57C-F255E25B882F}" type="presOf" srcId="{1C7350CB-2D0B-44D7-93A5-003776B55BF9}" destId="{B1B48D18-0D12-418F-BEE0-C2370F741B74}" srcOrd="0" destOrd="0" presId="urn:microsoft.com/office/officeart/2005/8/layout/hierarchy1"/>
    <dgm:cxn modelId="{4D99ADDB-96BE-4452-864E-A6A54798F2D3}" srcId="{1C7350CB-2D0B-44D7-93A5-003776B55BF9}" destId="{F7A843BA-3BEF-4A16-B5A7-40BE8DCDB69B}" srcOrd="3" destOrd="0" parTransId="{18A56C09-C7C4-48AF-AB18-179C3E5124B7}" sibTransId="{D096EADC-CB80-4702-B266-A1E5BB2DD204}"/>
    <dgm:cxn modelId="{8F200CF6-A494-41B1-8EF5-C7CC04193A6C}" type="presOf" srcId="{6A016856-3C38-4C2E-A291-EEDD7396D17D}" destId="{9D3670B2-2C04-4435-9252-B6FEEA59653C}" srcOrd="0" destOrd="0" presId="urn:microsoft.com/office/officeart/2005/8/layout/hierarchy1"/>
    <dgm:cxn modelId="{8FF0D5AA-1A74-47A7-B352-78BE99E46D4C}" type="presParOf" srcId="{B1B48D18-0D12-418F-BEE0-C2370F741B74}" destId="{CED55BBE-7165-400F-A538-920DD6252040}" srcOrd="0" destOrd="0" presId="urn:microsoft.com/office/officeart/2005/8/layout/hierarchy1"/>
    <dgm:cxn modelId="{FD874D19-064D-404A-9A1E-BF64AB7A8477}" type="presParOf" srcId="{CED55BBE-7165-400F-A538-920DD6252040}" destId="{59661B81-29B6-445B-AF57-5D9C0BD701AB}" srcOrd="0" destOrd="0" presId="urn:microsoft.com/office/officeart/2005/8/layout/hierarchy1"/>
    <dgm:cxn modelId="{EB7BA533-4E7E-4205-A0E1-E5D1AE470D7C}" type="presParOf" srcId="{59661B81-29B6-445B-AF57-5D9C0BD701AB}" destId="{670265A3-BA3A-489B-BE33-ADC5D442730C}" srcOrd="0" destOrd="0" presId="urn:microsoft.com/office/officeart/2005/8/layout/hierarchy1"/>
    <dgm:cxn modelId="{27016CDE-E330-47C7-B991-2CF6BEC43F8D}" type="presParOf" srcId="{59661B81-29B6-445B-AF57-5D9C0BD701AB}" destId="{9D3670B2-2C04-4435-9252-B6FEEA59653C}" srcOrd="1" destOrd="0" presId="urn:microsoft.com/office/officeart/2005/8/layout/hierarchy1"/>
    <dgm:cxn modelId="{F78F46B4-FFE7-4524-9589-241053E36B4D}" type="presParOf" srcId="{CED55BBE-7165-400F-A538-920DD6252040}" destId="{9A73AAD9-1ADB-4309-9590-1A2F15DBE9E8}" srcOrd="1" destOrd="0" presId="urn:microsoft.com/office/officeart/2005/8/layout/hierarchy1"/>
    <dgm:cxn modelId="{1B892D21-C3AA-4713-A80F-753ACE57D933}" type="presParOf" srcId="{B1B48D18-0D12-418F-BEE0-C2370F741B74}" destId="{8EAC7A81-ED8C-410E-9791-22615284495A}" srcOrd="1" destOrd="0" presId="urn:microsoft.com/office/officeart/2005/8/layout/hierarchy1"/>
    <dgm:cxn modelId="{ABBE0E71-6A61-45E7-B774-063E846D5077}" type="presParOf" srcId="{8EAC7A81-ED8C-410E-9791-22615284495A}" destId="{43139EAE-A527-4610-9DC2-502658B61DC9}" srcOrd="0" destOrd="0" presId="urn:microsoft.com/office/officeart/2005/8/layout/hierarchy1"/>
    <dgm:cxn modelId="{48DAFEA6-0FD6-477C-A96C-138F162F6190}" type="presParOf" srcId="{43139EAE-A527-4610-9DC2-502658B61DC9}" destId="{15437ADE-E244-4073-9929-50E500696DBF}" srcOrd="0" destOrd="0" presId="urn:microsoft.com/office/officeart/2005/8/layout/hierarchy1"/>
    <dgm:cxn modelId="{91E60125-533E-4F19-AB51-92D2D3F75A96}" type="presParOf" srcId="{43139EAE-A527-4610-9DC2-502658B61DC9}" destId="{45A6F5C2-84B0-4C6E-AF20-2707A4CD90AA}" srcOrd="1" destOrd="0" presId="urn:microsoft.com/office/officeart/2005/8/layout/hierarchy1"/>
    <dgm:cxn modelId="{C7708167-0331-4604-8B42-6C9356FF5219}" type="presParOf" srcId="{8EAC7A81-ED8C-410E-9791-22615284495A}" destId="{59AA47EF-099E-4487-B029-D86DE9F49012}" srcOrd="1" destOrd="0" presId="urn:microsoft.com/office/officeart/2005/8/layout/hierarchy1"/>
    <dgm:cxn modelId="{71073FB0-9407-48C1-A2E5-C578CCA0776E}" type="presParOf" srcId="{B1B48D18-0D12-418F-BEE0-C2370F741B74}" destId="{0237D227-EEF3-494B-B724-289D5B5597C1}" srcOrd="2" destOrd="0" presId="urn:microsoft.com/office/officeart/2005/8/layout/hierarchy1"/>
    <dgm:cxn modelId="{88A070B2-D83A-4443-A1DD-880DA9A8C52A}" type="presParOf" srcId="{0237D227-EEF3-494B-B724-289D5B5597C1}" destId="{24CBFDD2-7E70-4DBD-9333-D87100892D66}" srcOrd="0" destOrd="0" presId="urn:microsoft.com/office/officeart/2005/8/layout/hierarchy1"/>
    <dgm:cxn modelId="{80519E50-F946-4FE2-99F1-078B0A54C7F1}" type="presParOf" srcId="{24CBFDD2-7E70-4DBD-9333-D87100892D66}" destId="{86DE00A2-7569-4EB9-AC3D-E9C21169B710}" srcOrd="0" destOrd="0" presId="urn:microsoft.com/office/officeart/2005/8/layout/hierarchy1"/>
    <dgm:cxn modelId="{FE73BAD6-E20B-44A4-BB17-9EDBB9F0F4CB}" type="presParOf" srcId="{24CBFDD2-7E70-4DBD-9333-D87100892D66}" destId="{1CB1DDE3-9FB9-459C-85D7-2FE596E82168}" srcOrd="1" destOrd="0" presId="urn:microsoft.com/office/officeart/2005/8/layout/hierarchy1"/>
    <dgm:cxn modelId="{D2AC8CDD-B1B1-4AC8-9D8A-561079BAC5B9}" type="presParOf" srcId="{0237D227-EEF3-494B-B724-289D5B5597C1}" destId="{31366C06-F6FB-4211-BA21-157013B398FE}" srcOrd="1" destOrd="0" presId="urn:microsoft.com/office/officeart/2005/8/layout/hierarchy1"/>
    <dgm:cxn modelId="{507B133A-CD97-4835-A648-FA617A671500}" type="presParOf" srcId="{B1B48D18-0D12-418F-BEE0-C2370F741B74}" destId="{16DA5DA2-09B4-4D6F-9807-A2C4C6EEB4C4}" srcOrd="3" destOrd="0" presId="urn:microsoft.com/office/officeart/2005/8/layout/hierarchy1"/>
    <dgm:cxn modelId="{524FC77F-C7D9-4D44-A056-1118BB326F12}" type="presParOf" srcId="{16DA5DA2-09B4-4D6F-9807-A2C4C6EEB4C4}" destId="{2D197851-D519-4166-B786-991F21723C4E}" srcOrd="0" destOrd="0" presId="urn:microsoft.com/office/officeart/2005/8/layout/hierarchy1"/>
    <dgm:cxn modelId="{A3DEE17A-0D99-49AE-8BC5-A35C06416B9A}" type="presParOf" srcId="{2D197851-D519-4166-B786-991F21723C4E}" destId="{54403385-C90E-4EA3-9129-61E7B50F831D}" srcOrd="0" destOrd="0" presId="urn:microsoft.com/office/officeart/2005/8/layout/hierarchy1"/>
    <dgm:cxn modelId="{25BAC37D-6673-4C6C-BEE7-764F7ABDD300}" type="presParOf" srcId="{2D197851-D519-4166-B786-991F21723C4E}" destId="{0136951D-5300-4853-B96B-D166CA0041E9}" srcOrd="1" destOrd="0" presId="urn:microsoft.com/office/officeart/2005/8/layout/hierarchy1"/>
    <dgm:cxn modelId="{1F1839B1-D41F-41AF-8035-3EF39D36DC3B}" type="presParOf" srcId="{16DA5DA2-09B4-4D6F-9807-A2C4C6EEB4C4}" destId="{E57C21DD-5037-495F-A987-3258E542DD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265A3-BA3A-489B-BE33-ADC5D442730C}">
      <dsp:nvSpPr>
        <dsp:cNvPr id="0" name=""/>
        <dsp:cNvSpPr/>
      </dsp:nvSpPr>
      <dsp:spPr>
        <a:xfrm>
          <a:off x="3080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670B2-2C04-4435-9252-B6FEEA59653C}">
      <dsp:nvSpPr>
        <dsp:cNvPr id="0" name=""/>
        <dsp:cNvSpPr/>
      </dsp:nvSpPr>
      <dsp:spPr>
        <a:xfrm>
          <a:off x="247486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Random Forest classifiers</a:t>
          </a:r>
        </a:p>
      </dsp:txBody>
      <dsp:txXfrm>
        <a:off x="288396" y="1441478"/>
        <a:ext cx="2117829" cy="1314957"/>
      </dsp:txXfrm>
    </dsp:sp>
    <dsp:sp modelId="{15437ADE-E244-4073-9929-50E500696DBF}">
      <dsp:nvSpPr>
        <dsp:cNvPr id="0" name=""/>
        <dsp:cNvSpPr/>
      </dsp:nvSpPr>
      <dsp:spPr>
        <a:xfrm>
          <a:off x="2691541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6F5C2-84B0-4C6E-AF20-2707A4CD90AA}">
      <dsp:nvSpPr>
        <dsp:cNvPr id="0" name=""/>
        <dsp:cNvSpPr/>
      </dsp:nvSpPr>
      <dsp:spPr>
        <a:xfrm>
          <a:off x="2935947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to use Random Forests in Python</a:t>
          </a:r>
        </a:p>
      </dsp:txBody>
      <dsp:txXfrm>
        <a:off x="2976857" y="1441478"/>
        <a:ext cx="2117829" cy="1314957"/>
      </dsp:txXfrm>
    </dsp:sp>
    <dsp:sp modelId="{86DE00A2-7569-4EB9-AC3D-E9C21169B710}">
      <dsp:nvSpPr>
        <dsp:cNvPr id="0" name=""/>
        <dsp:cNvSpPr/>
      </dsp:nvSpPr>
      <dsp:spPr>
        <a:xfrm>
          <a:off x="5380002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1DDE3-9FB9-459C-85D7-2FE596E82168}">
      <dsp:nvSpPr>
        <dsp:cNvPr id="0" name=""/>
        <dsp:cNvSpPr/>
      </dsp:nvSpPr>
      <dsp:spPr>
        <a:xfrm>
          <a:off x="5624408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Gabor feature banks </a:t>
          </a:r>
        </a:p>
      </dsp:txBody>
      <dsp:txXfrm>
        <a:off x="5665318" y="1441478"/>
        <a:ext cx="2117829" cy="1314957"/>
      </dsp:txXfrm>
    </dsp:sp>
    <dsp:sp modelId="{54403385-C90E-4EA3-9129-61E7B50F831D}">
      <dsp:nvSpPr>
        <dsp:cNvPr id="0" name=""/>
        <dsp:cNvSpPr/>
      </dsp:nvSpPr>
      <dsp:spPr>
        <a:xfrm>
          <a:off x="8068463" y="1168383"/>
          <a:ext cx="2199649" cy="139677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6951D-5300-4853-B96B-D166CA0041E9}">
      <dsp:nvSpPr>
        <dsp:cNvPr id="0" name=""/>
        <dsp:cNvSpPr/>
      </dsp:nvSpPr>
      <dsp:spPr>
        <a:xfrm>
          <a:off x="8312869" y="1400568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useful commands in pandas </a:t>
          </a:r>
        </a:p>
      </dsp:txBody>
      <dsp:txXfrm>
        <a:off x="8353779" y="1441478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E283-5109-BE86-8700-F3CD1009B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0A216-651A-3C8B-D77D-645D2895E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E2BB-8BB4-7F5B-F1DE-2E3F633E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0080-3782-8166-8F11-F064CEEF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450DA-5820-0FD4-80A2-AE2DCDC7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9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B9FC-ED5C-DA7B-AD4C-4D9A7D7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D3453-B282-6B17-56A7-FA43694EC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58410-A72C-12FA-3B82-1E14BECC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BDDE-2D5D-085F-59D4-2E54C379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4D2C7-B061-B047-3BF3-8CF8C194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8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45033-2304-6F59-026C-2FADD4138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43DA1-70F2-721C-7043-B573A527E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72D85-69F5-FECB-7AD3-CC84D569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D4ACF-327C-356B-B2D1-549A3DF5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4E6B9-F4A6-4B79-E1AA-7A8861C4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1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AA48-4A96-3C65-0B81-28599DEB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F706-C496-A0D1-C364-A65D23B5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6C8BA-DB94-5367-8817-CB1E8C82C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3B673-DF48-AAAA-33BB-EB93EBDF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73F1-ACCA-9699-2DDB-C199A2DB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31E6-5986-E9B7-DB76-AEC525F6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CFBC-3BF8-58A5-E109-D31B9CAF8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BBA9-5710-A327-F0BD-EE3E7470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FCBB3-2DCF-6A40-DE9F-48D5327F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0221-678F-976B-3498-13475690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7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039F-6A35-D3BA-B90E-5D69C952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EEFF-BF87-E74D-86F2-4D79FE64F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65C4B-C661-5228-D5E8-9F5986555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2E99E-3B13-EE9C-560A-1CDDD5C3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6593D-7A12-1081-8677-C4EEEC9E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BA7AE-FC38-49F4-8031-F4AD38CD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2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3616-3B09-BAE0-9D5D-A1AECB5B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B4413-7384-28F3-E02E-54450855E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299A3-6938-58F5-9D4A-A0C3FCB7D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31D8F-78A9-7EB5-606F-4E54656E0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1523-DA1C-37E7-05B3-7E871E034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DC77B-1723-DF2D-04C4-DE3544BA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F9E94-37CB-A90F-5EAD-5CA73103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D6C85-C0DA-1A65-0C80-0FF65F61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E6B4-72B3-960A-3F4C-3370EC5E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4E297-1E41-C682-C6EB-C0F92F96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9E9AC-B57F-F0A5-EAFD-4958E3B9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64C96-8B6A-D77A-A2A1-F79E4A6F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6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461FF-9155-0A5E-BFE7-3E4B359D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61DE4-B49D-E775-E79F-6ECEBB56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04F01-35F2-165E-A326-6DACB406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3B78-2A6B-D9F7-E0DB-37BF7A6F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AD21-E94C-87CD-8FAA-64AEF2E0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F1184-A826-B7E6-B5FC-27BB87727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3FC5A-5087-5BC4-FEC8-BC65FF93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F7288-4809-821D-A253-7E7A8159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06289-C482-9CF5-4A3B-A9389DB0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7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DB29-1E1F-4641-0C2F-84772694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DFE8C-DBFE-F5C2-24C4-93E0B2C08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E850B-B556-2E93-5972-A140A1D78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6D89F-1092-4747-B17C-CECFD1E7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BE8D0-B07A-4F38-948A-7C1A25DA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54698-2B8B-3307-38AD-32060632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4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7933C-8329-7350-9D29-097515D7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3BDF-423B-7725-95D1-C974357A0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18A5B-C0DF-4F6B-4B2D-C6230DA9E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8B480-D109-4C30-817B-B27CE82A7393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DDD82-1FA0-427C-F07D-70D8FA69D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BA1DB-A7B8-75EC-FE85-7F2B337B9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EAB76-28D5-43D6-A389-2CA39E81DE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1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../../Users/golub/PycharmProjects/pythonProject/Gabor.csv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../Users/golub/PycharmProjects/pythonProject/Track%20module%201/Track%20Module%20ML/productivity_analyzed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../../Users/golub/PycharmProjects/pythonProject/Track%20module%201/Track%20Module%20ML/60%20Random%20Forests.p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682C7-EBA4-A520-C76B-F1030277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3" y="2271449"/>
            <a:ext cx="6347918" cy="36700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Track module 1</a:t>
            </a:r>
            <a:b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Basics of Machine Learning in Python </a:t>
            </a:r>
            <a:b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5</a:t>
            </a:r>
            <a:b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71D01-2AA0-A520-5A1C-9D9E142DF67A}"/>
              </a:ext>
            </a:extLst>
          </p:cNvPr>
          <p:cNvSpPr txBox="1"/>
          <p:nvPr/>
        </p:nvSpPr>
        <p:spPr>
          <a:xfrm>
            <a:off x="6838956" y="5512921"/>
            <a:ext cx="63479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Ekaterina Golubeva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14.11.2022</a:t>
            </a:r>
          </a:p>
        </p:txBody>
      </p:sp>
    </p:spTree>
    <p:extLst>
      <p:ext uri="{BB962C8B-B14F-4D97-AF65-F5344CB8AC3E}">
        <p14:creationId xmlns:p14="http://schemas.microsoft.com/office/powerpoint/2010/main" val="309680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194FF-6E78-72AC-089D-97950345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58" y="1044494"/>
            <a:ext cx="4850928" cy="2320629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Gabor feature banks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AC434-FEC0-0EEA-DEAB-1C145EA9F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234" y="361509"/>
            <a:ext cx="4770437" cy="2629677"/>
          </a:xfrm>
        </p:spPr>
      </p:pic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D2FB49-59BC-D2F7-B4DC-8A467C2907E5}"/>
              </a:ext>
            </a:extLst>
          </p:cNvPr>
          <p:cNvSpPr txBox="1"/>
          <p:nvPr/>
        </p:nvSpPr>
        <p:spPr>
          <a:xfrm>
            <a:off x="822287" y="3492877"/>
            <a:ext cx="4830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goal is to produce as an output a data frame with various Gabor responses from an input image that can be fed into a ML algorithm. </a:t>
            </a:r>
            <a:endParaRPr lang="en-US" sz="2400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1D67F5E-8B02-EB1F-B99A-567468648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76" y="3289954"/>
            <a:ext cx="4628942" cy="34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287B7-7DD3-43CC-3D65-6F7F6164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10" y="409173"/>
            <a:ext cx="10409463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Commands used and output 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BE5282-49D8-45B6-7054-BFB0E99D0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288462"/>
              </p:ext>
            </p:extLst>
          </p:nvPr>
        </p:nvGraphicFramePr>
        <p:xfrm>
          <a:off x="993242" y="1664008"/>
          <a:ext cx="5530815" cy="2905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8631">
                  <a:extLst>
                    <a:ext uri="{9D8B030D-6E8A-4147-A177-3AD203B41FA5}">
                      <a16:colId xmlns:a16="http://schemas.microsoft.com/office/drawing/2014/main" val="22026989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07355643"/>
                    </a:ext>
                  </a:extLst>
                </a:gridCol>
                <a:gridCol w="1359584">
                  <a:extLst>
                    <a:ext uri="{9D8B030D-6E8A-4147-A177-3AD203B41FA5}">
                      <a16:colId xmlns:a16="http://schemas.microsoft.com/office/drawing/2014/main" val="1002599154"/>
                    </a:ext>
                  </a:extLst>
                </a:gridCol>
              </a:tblGrid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Commands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Description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Library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06103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cv2.cvtColor(img, cv2.COLOR_BGR2GRAY)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Convert to grey level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OpenCV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1480673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pd.DataFrame()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 dirty="0" err="1">
                          <a:effectLst/>
                        </a:rPr>
                        <a:t>Creating</a:t>
                      </a:r>
                      <a:r>
                        <a:rPr lang="de-DE" sz="1200" kern="150" dirty="0">
                          <a:effectLst/>
                        </a:rPr>
                        <a:t> an </a:t>
                      </a:r>
                      <a:r>
                        <a:rPr lang="de-DE" sz="1200" kern="150" dirty="0" err="1">
                          <a:effectLst/>
                        </a:rPr>
                        <a:t>empty</a:t>
                      </a:r>
                      <a:r>
                        <a:rPr lang="de-DE" sz="1200" kern="150" dirty="0">
                          <a:effectLst/>
                        </a:rPr>
                        <a:t> </a:t>
                      </a:r>
                      <a:r>
                        <a:rPr lang="de-DE" sz="1200" kern="150" dirty="0" err="1">
                          <a:effectLst/>
                        </a:rPr>
                        <a:t>data</a:t>
                      </a:r>
                      <a:r>
                        <a:rPr lang="de-DE" sz="1200" kern="150" dirty="0">
                          <a:effectLst/>
                        </a:rPr>
                        <a:t> frame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pandas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208841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img.reshape(-1)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Collapsing image into a signle column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 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133583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df[‚name‘] = img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Filling a column in data frame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Pandas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015790"/>
                  </a:ext>
                </a:extLst>
              </a:tr>
              <a:tr h="6460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kernel = cv2.getGaborKernel((ksize, ksize), sigma, theta, lamda, gamma, 0, ktype=cv2.CV_32F)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Create a Gabor kernel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OpenCV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6892449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cv2.filter2D(img2, cv2.CV_8UC3, kernel)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Convolve the image with the kernel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OpenCV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0764422"/>
                  </a:ext>
                </a:extLst>
              </a:tr>
              <a:tr h="2153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df.to_csv("name.csv")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>
                          <a:effectLst/>
                        </a:rPr>
                        <a:t>Write a csv file 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kern="150" dirty="0" err="1">
                          <a:effectLst/>
                        </a:rPr>
                        <a:t>pandas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32400"/>
                  </a:ext>
                </a:extLst>
              </a:tr>
            </a:tbl>
          </a:graphicData>
        </a:graphic>
      </p:graphicFrame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24ED55E3-04ED-7AED-2EA4-DF350C2D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84" y="4140652"/>
            <a:ext cx="5418234" cy="23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5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anda eating bamboo">
            <a:extLst>
              <a:ext uri="{FF2B5EF4-FFF2-40B4-BE49-F238E27FC236}">
                <a16:creationId xmlns:a16="http://schemas.microsoft.com/office/drawing/2014/main" id="{8445F7CE-9E2E-EBDA-3664-50F7DC7C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717" b="50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EF6DF-A996-4AF7-180F-937486B0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10363200" cy="1186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List of commands in pandas 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30D8DB0-5A2A-D268-0416-854BC62ACA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573404"/>
              </p:ext>
            </p:extLst>
          </p:nvPr>
        </p:nvGraphicFramePr>
        <p:xfrm>
          <a:off x="370341" y="1388721"/>
          <a:ext cx="7329869" cy="5284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0431">
                  <a:extLst>
                    <a:ext uri="{9D8B030D-6E8A-4147-A177-3AD203B41FA5}">
                      <a16:colId xmlns:a16="http://schemas.microsoft.com/office/drawing/2014/main" val="1512214018"/>
                    </a:ext>
                  </a:extLst>
                </a:gridCol>
                <a:gridCol w="3859438">
                  <a:extLst>
                    <a:ext uri="{9D8B030D-6E8A-4147-A177-3AD203B41FA5}">
                      <a16:colId xmlns:a16="http://schemas.microsoft.com/office/drawing/2014/main" val="340084500"/>
                    </a:ext>
                  </a:extLst>
                </a:gridCol>
              </a:tblGrid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Commands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Description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2954167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df['Area'].plot(kind='hist', title='Area', bins=50)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Draw a histogram from data frame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800308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pd.DataFrame(data, index = [1,2,3,4], columns = ['Area', 'Intensity', 'Orientation'])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Create a data frame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9994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print(df.info())  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 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Prvides an overview of the dataframe.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8984841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print(df.shape) 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 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How many rows and columns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8053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print(df.head()) 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Default prints 5 rows from the top,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First default column you see are indices.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4075311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print(df.tail())  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Default prints 5 rows from the bottom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0951808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df[‚colname‘: 0'].unique()) 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To look at unique entrees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168846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 = df.rename(columns = {'Unnamed: 0':'Image_set'})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Rename columns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6899168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df.describe()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Gives statistical summary of each column.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9965419"/>
                  </a:ext>
                </a:extLst>
              </a:tr>
              <a:tr h="5033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df1 = df.drop("Manual2", axis=1) 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 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Creating a new dataframe df1. 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Axis=1 means referring to column.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75817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df['Date'] = pd.to_datetime("2022-11-13")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Set date as date type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218895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df.to_csv(file_name.csv')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Write a data frame to csv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350045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df.sort_values('Manual', ascending=True)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Sort values from lowest to highest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4989972"/>
                  </a:ext>
                </a:extLst>
              </a:tr>
              <a:tr h="2516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df[20:30]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Select specific rows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683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7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anda eating on the earth">
            <a:extLst>
              <a:ext uri="{FF2B5EF4-FFF2-40B4-BE49-F238E27FC236}">
                <a16:creationId xmlns:a16="http://schemas.microsoft.com/office/drawing/2014/main" id="{96EEE2E1-AF3E-E8F6-D050-B58B10B5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9" r="22965" b="9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5CC2C-2B99-4609-9A14-E04D158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0" y="250808"/>
            <a:ext cx="4576463" cy="470916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List of commands in pandas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4889239-44EA-5855-CE77-6DE6274E5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812237"/>
              </p:ext>
            </p:extLst>
          </p:nvPr>
        </p:nvGraphicFramePr>
        <p:xfrm>
          <a:off x="195944" y="1173614"/>
          <a:ext cx="5334000" cy="5433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5459">
                  <a:extLst>
                    <a:ext uri="{9D8B030D-6E8A-4147-A177-3AD203B41FA5}">
                      <a16:colId xmlns:a16="http://schemas.microsoft.com/office/drawing/2014/main" val="2571147389"/>
                    </a:ext>
                  </a:extLst>
                </a:gridCol>
                <a:gridCol w="2808541">
                  <a:extLst>
                    <a:ext uri="{9D8B030D-6E8A-4147-A177-3AD203B41FA5}">
                      <a16:colId xmlns:a16="http://schemas.microsoft.com/office/drawing/2014/main" val="754027575"/>
                    </a:ext>
                  </a:extLst>
                </a:gridCol>
              </a:tblGrid>
              <a:tr h="443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df.loc[20:30, ['colname', 'Auto_th_2']])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Get specific columns from specific rows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817468"/>
                  </a:ext>
                </a:extLst>
              </a:tr>
              <a:tr h="18845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max(df[‚colname‘])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Gives maximum value in a given column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427932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df['colname'] &gt; 100.)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Select values, prints True or False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8819899"/>
                  </a:ext>
                </a:extLst>
              </a:tr>
              <a:tr h="63105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df.groupby(by=[‚colname'])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Group-by’s can be used to build groups of rows based off a specific feature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3781335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df.corr()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Correlation between all columns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46765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df.isnull())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Shows whether a cell is null or not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5421990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df.isnull().sum()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Shows number of nulls in each column.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382321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 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 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8003030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df.dropna()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Drops all rows with at least one null value.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9096556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print(df['colname'].describe())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Gives statistics e.g. mean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8808125"/>
                  </a:ext>
                </a:extLst>
              </a:tr>
              <a:tr h="44359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df['colname'].fillna(100, inplace=True)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Fill na with means for example ( imputation) 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621965"/>
                  </a:ext>
                </a:extLst>
              </a:tr>
              <a:tr h="88718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df['colnamel'].plot(kind="box", figsize=(8,6))</a:t>
                      </a:r>
                      <a:endParaRPr lang="en-US" sz="1200" kern="15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df.boxplot(column='name_col', by='index')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Boxplot, Shows max and min values, outliers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300929"/>
                  </a:ext>
                </a:extLst>
              </a:tr>
              <a:tr h="56793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df.plot(kind='scatter', x='x_name', y=‘y_name‘, title=‘main title‘)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Scatter plot to see relationship between columns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364088"/>
                  </a:ext>
                </a:extLst>
              </a:tr>
              <a:tr h="2839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df["colname"].apply(function)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495" algn="l"/>
                        </a:tabLst>
                      </a:pPr>
                      <a:r>
                        <a:rPr lang="de-DE" sz="1200" kern="150" dirty="0">
                          <a:effectLst/>
                        </a:rPr>
                        <a:t>Apply function to the whole column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223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71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51DD9-ADF6-712B-40AE-EE845052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exploration</a:t>
            </a:r>
            <a:endParaRPr lang="en-US" sz="62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045476-7B4D-6114-B2DC-D5E7596A6513}"/>
              </a:ext>
            </a:extLst>
          </p:cNvPr>
          <p:cNvSpPr txBox="1"/>
          <p:nvPr/>
        </p:nvSpPr>
        <p:spPr>
          <a:xfrm>
            <a:off x="6297233" y="518400"/>
            <a:ext cx="4771607" cy="583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/>
              </a:rPr>
              <a:t>Try Gabor feature bank on my pictures 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effectLst/>
              </a:rPr>
              <a:t>Try Random Forest on my data 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Understand the choice of the root node  (Gini gain) </a:t>
            </a:r>
            <a:endParaRPr lang="en-US" sz="2000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9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58496-B1D6-8963-84CD-AF5B5644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Plan </a:t>
            </a: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80301-0EEE-842E-1985-75435C9CF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956542"/>
              </p:ext>
            </p:extLst>
          </p:nvPr>
        </p:nvGraphicFramePr>
        <p:xfrm>
          <a:off x="838200" y="2211233"/>
          <a:ext cx="105156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21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8538EBC2-0B11-4732-8715-799409C4A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B39C7-38A6-2745-F479-DFCBA9C3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9143760" cy="7983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Classifiers </a:t>
            </a:r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troduction to Random Forest in Machine Learning | Engineering Education  (EngEd) Program | Section">
            <a:extLst>
              <a:ext uri="{FF2B5EF4-FFF2-40B4-BE49-F238E27FC236}">
                <a16:creationId xmlns:a16="http://schemas.microsoft.com/office/drawing/2014/main" id="{C2FEBF42-0E18-EC79-C5E0-506D33FB6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780" y="1600200"/>
            <a:ext cx="8898121" cy="49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0768" y="229592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5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9518" y="2756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5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003" y="6344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7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EA468-C274-715E-59C9-0E00B712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326461"/>
            <a:ext cx="9666515" cy="94060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: example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4C89B0-729D-5925-4425-44772CA52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228" y="1589368"/>
            <a:ext cx="9100457" cy="5045446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9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B7EE8-9CA2-702A-EA77-F4871D79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9BFED-9F68-5355-B852-02E66EE6C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39" y="420059"/>
            <a:ext cx="10256572" cy="5515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3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B7EE8-9CA2-702A-EA77-F4871D79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3" y="1165011"/>
            <a:ext cx="11663827" cy="11415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decision trees to Random Forests 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2430CD8-C243-FADC-44EA-82E34CB49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" t="4507" r="4876" b="34303"/>
          <a:stretch/>
        </p:blipFill>
        <p:spPr bwMode="auto">
          <a:xfrm>
            <a:off x="1204039" y="2103343"/>
            <a:ext cx="10787602" cy="3942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583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33404-99DB-B7B7-A999-89C8A3F501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"/>
          <a:stretch/>
        </p:blipFill>
        <p:spPr bwMode="auto">
          <a:xfrm>
            <a:off x="1270935" y="812640"/>
            <a:ext cx="10022782" cy="53353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418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3B3AA-6435-66DF-39DB-642D24FE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Random Forests in Python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2" action="ppaction://hlinkfile"/>
            <a:extLst>
              <a:ext uri="{FF2B5EF4-FFF2-40B4-BE49-F238E27FC236}">
                <a16:creationId xmlns:a16="http://schemas.microsoft.com/office/drawing/2014/main" id="{6AC4A448-75A0-8643-ABC7-DD137CDB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80" y="277929"/>
            <a:ext cx="3960697" cy="3096642"/>
          </a:xfrm>
          <a:prstGeom prst="rect">
            <a:avLst/>
          </a:prstGeom>
        </p:spPr>
      </p:pic>
      <p:pic>
        <p:nvPicPr>
          <p:cNvPr id="18" name="Picture 17">
            <a:hlinkClick r:id="rId4" action="ppaction://hlinkfile"/>
            <a:extLst>
              <a:ext uri="{FF2B5EF4-FFF2-40B4-BE49-F238E27FC236}">
                <a16:creationId xmlns:a16="http://schemas.microsoft.com/office/drawing/2014/main" id="{BE2B35DA-0F2C-EC86-2AE6-20B2F19FD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319" y="3735312"/>
            <a:ext cx="4008584" cy="27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B80A-CAB9-C9DD-C3C2-983F70AA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000" dirty="0">
                <a:solidFill>
                  <a:schemeClr val="bg1"/>
                </a:solidFill>
              </a:rPr>
              <a:t>Summary </a:t>
            </a:r>
            <a:br>
              <a: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1" name="Group 30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3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8B0190-4C16-27A2-A367-3E6D2630A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25667"/>
            <a:ext cx="5682342" cy="5837949"/>
          </a:xfrm>
        </p:spPr>
        <p:txBody>
          <a:bodyPr anchor="ctr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Data reading and understanding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Drop irrelevant data (keep independent values)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Handle missing values, if needed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Convert non-numeric to numeric, if needed.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Prepare the data : define dependent variable we want to predict, set as integer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Split the data into train and test data.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Defining the model and training.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Testing the model by predicting on test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Calculate the accuracy score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11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Track module 1 Basics of Machine Learning in Python  Block 5 </vt:lpstr>
      <vt:lpstr>Plan </vt:lpstr>
      <vt:lpstr>Random Forest Classifiers </vt:lpstr>
      <vt:lpstr>Decision tree : example</vt:lpstr>
      <vt:lpstr>PowerPoint Presentation</vt:lpstr>
      <vt:lpstr>From decision trees to Random Forests </vt:lpstr>
      <vt:lpstr>PowerPoint Presentation</vt:lpstr>
      <vt:lpstr>Random Forests in Python </vt:lpstr>
      <vt:lpstr>  Summary   </vt:lpstr>
      <vt:lpstr>Gabor feature banks</vt:lpstr>
      <vt:lpstr>Commands used and output </vt:lpstr>
      <vt:lpstr>List of commands in pandas </vt:lpstr>
      <vt:lpstr>List of commands in pandas </vt:lpstr>
      <vt:lpstr>Further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Ekaterina Golubeva</dc:creator>
  <cp:lastModifiedBy>Ekaterina Golubeva</cp:lastModifiedBy>
  <cp:revision>4</cp:revision>
  <dcterms:created xsi:type="dcterms:W3CDTF">2022-11-13T15:53:46Z</dcterms:created>
  <dcterms:modified xsi:type="dcterms:W3CDTF">2022-11-14T00:01:58Z</dcterms:modified>
</cp:coreProperties>
</file>